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E06A-E5F6-21D6-3198-C199924B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E7F9B-790B-9156-5B34-CE0838982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CF0E-F815-0ACE-6BE8-F72F6A8D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5ACBF-40AD-2AC4-C3B9-178CCD0E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4137A-C7F9-2CF5-4D33-FB14D445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13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DAE7-8B0C-F186-FA45-4AB7B3DC2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F29A0-4F00-7E84-044C-E27138596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5BE2-776F-37D2-FA20-A0F709E4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5794-1F80-1AFD-90A7-B5CAB157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C8D7A-B566-7B56-2431-95A0403F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15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6329-BE86-4133-034F-2EEC88DF5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84090-0046-BC6C-B380-E4DC1BD16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E89A-3E9B-45F2-21C0-9935A41D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C7FC5-77BF-F975-D770-09ACEBBB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ECF2-27AF-ABBF-52AB-67E29699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40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F486-32D9-6F9A-3C6E-1FA8701F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BC43-040E-A840-13B8-3240A2B3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96DA-74A3-12CA-5220-FA8C5D23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D341B-E648-9BE1-19EA-C974C23B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0FAB4-CFF1-9C95-9235-D059F937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41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90FD-7095-B743-FBDF-783BEF9A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2EC4E-1A71-396A-E38F-9FDA3FC18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8446F-453E-33F7-F8F4-E4B907B6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18F2F-559E-71E1-4251-E72221CA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7D71-6A14-61CD-A69A-AF017CF5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5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6920-A183-6761-8C50-AB178A29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B9189-8468-170F-02BA-9B6F859F9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43859-F819-9175-C2F6-BA312B132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4B16C-5A95-0CF8-C3D7-D5820409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B2589-0A34-BAA1-9A23-3FD85E8D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B63C3-0443-E572-DF11-5CD94B26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83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B4F-FC54-99D3-B954-F737F1DC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798FC-2224-87A7-5516-189DDFABA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09B8D-CCB1-1DFF-10EE-16E9F6FC3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6B043-AAEB-E7B1-D750-F7C47F832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6A86C-702B-3ADB-85D6-20BAB0E25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6F3C9-2303-C2CB-09B7-64093C7C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F7C16-2599-6E79-8A44-7B215F67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DBBD6C-F28A-A54A-AE77-41DE8B55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18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93D1-1BC2-E894-5538-C19F8206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E0CBE-E5F7-07B8-9A2F-60A806C2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D794B-E596-0D78-F706-42A87814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21E88-C11B-508B-13AE-C350AA9E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69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1B279-3ED3-C461-F6BD-0AE6EADF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E64D6-5BD4-890F-3270-26D9B5DA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FB9F-CF01-24B4-D032-79B012D5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0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6724-B57F-A9DC-D6C2-B2FBA3C0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062EC-01E7-E893-9038-7823A68E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D09A4-C708-7CB6-6B6D-5466354A4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71E51-C241-C79E-9B86-DB73D6F1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89B39-DBBF-1D46-3C71-B2A5AAF6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F76C2-AF30-C534-71F1-EE41E652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9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66FD-BC92-B876-FB1A-8AF78D82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F5736-8B5B-2FF4-67D9-D57BCD845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2C670-29FB-6EE1-7F2C-8CD73E21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BA670-90B1-BC4D-D696-F4467124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8A86C-6B4D-7642-1323-0FEC4F5F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0228-3EEC-A548-20E3-CDE6B1B4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14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1EAB7-4E33-A0BF-6568-A7BABF17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23374-281B-E36D-887E-F326ED76A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12C8-3351-4CE2-F711-7B222EEEC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D13D-E646-4797-8D59-02B7E9121670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FDB07-9CC4-AF7A-F957-989DA3CF6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0B877-197C-9496-A3F0-191E9FAA9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BD6D9-40D1-43D9-B2B1-A1B83C9C48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26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1055-D787-4D78-10D9-9C82D896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Fraud Detection in Healthcare Claims Using SQL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3C5B-63B1-FD75-C728-775323A24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A Data Analyst Project – SQL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Presented by :- Kunal Warghade</a:t>
            </a:r>
          </a:p>
          <a:p>
            <a:pPr marL="0" indent="0" algn="ctr">
              <a:buNone/>
            </a:pPr>
            <a:r>
              <a:rPr lang="en-IN" dirty="0"/>
              <a:t>Date:- 05-10-2024</a:t>
            </a:r>
          </a:p>
        </p:txBody>
      </p:sp>
    </p:spTree>
    <p:extLst>
      <p:ext uri="{BB962C8B-B14F-4D97-AF65-F5344CB8AC3E}">
        <p14:creationId xmlns:p14="http://schemas.microsoft.com/office/powerpoint/2010/main" val="410737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A9FB-4438-AB75-D05D-6512C7016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How many beneficiaries are there in the Train Beneficiary table by gender?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F90433A-4A18-F85C-D365-D55CD609E8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ACC8AF5-890C-41B9-9D5F-318A5E367FD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4"/>
            <a:ext cx="696518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Provides a gender-based breakdown of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beneficiaries.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Helps analyze demographics for healthcare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Important for assessing gender-based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 trends. </a:t>
            </a:r>
          </a:p>
        </p:txBody>
      </p:sp>
    </p:spTree>
    <p:extLst>
      <p:ext uri="{BB962C8B-B14F-4D97-AF65-F5344CB8AC3E}">
        <p14:creationId xmlns:p14="http://schemas.microsoft.com/office/powerpoint/2010/main" val="310388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E995-1A3B-81CC-792A-75F141C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6. How many claims in the Train Outpatient table do not have a diagnosis code?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C16F4-AE31-1353-9FDE-CB981E123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861188"/>
            <a:ext cx="4772025" cy="220242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Detects missing diagnosis codes in claims.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Useful for identifying incomplete or problematic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Important for data validation and quality checks.</a:t>
            </a:r>
          </a:p>
          <a:p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1C857EE-B3BA-49F6-FEFF-C3C50731DA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1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BC2B-3CFE-C308-D09F-A5A42B15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2025" cy="2467896"/>
          </a:xfrm>
        </p:spPr>
        <p:txBody>
          <a:bodyPr>
            <a:normAutofit fontScale="90000"/>
          </a:bodyPr>
          <a:lstStyle/>
          <a:p>
            <a:r>
              <a:rPr lang="en-US" dirty="0"/>
              <a:t>7. Find the names of providers who have submitted more than 5 claims in the Train Outpatient table using a subquery.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FE00A7-3C69-D6FA-770E-6F313E8D9F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83FCC1C-874C-AFC6-2687-B6FC43DD03D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08156" y="3097571"/>
            <a:ext cx="466387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providers with significant claim volumes.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focus on providers who have regular claim submissions.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assist in investigating provider behavior. </a:t>
            </a:r>
          </a:p>
        </p:txBody>
      </p:sp>
    </p:spTree>
    <p:extLst>
      <p:ext uri="{BB962C8B-B14F-4D97-AF65-F5344CB8AC3E}">
        <p14:creationId xmlns:p14="http://schemas.microsoft.com/office/powerpoint/2010/main" val="183459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9F6C-44FC-B887-895F-CB1C1FA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What is the count of claims for each provider in the Train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BD408F5-F8DE-C5AE-32A9-17EBD2C432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8A22615-2667-E6D6-105C-3C98CC9B793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8490" y="2670533"/>
            <a:ext cx="468353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 a detailed breakdown of claims per provider.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provider-level analysis and comparisons.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highlight providers with higher or lower claim volumes. </a:t>
            </a:r>
          </a:p>
        </p:txBody>
      </p:sp>
    </p:spTree>
    <p:extLst>
      <p:ext uri="{BB962C8B-B14F-4D97-AF65-F5344CB8AC3E}">
        <p14:creationId xmlns:p14="http://schemas.microsoft.com/office/powerpoint/2010/main" val="422997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339D-BF46-1BB7-5E7D-9ED4B1DE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0"/>
            <a:ext cx="4857135" cy="21434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9. Calculate the average reimbursement amount for each provider in the Train Outpatient  and Inpatient table.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3C1222-C941-1F76-FE08-B2E1D6FC2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0E4033C-E4A7-76CF-E6D8-CDE01C88AF0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17988" y="2532034"/>
            <a:ext cx="465403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insight into how much each provider is typically reimbursed.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financial analysis at the provider level.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help identify providers with unusually high or low reimbursement amounts. </a:t>
            </a:r>
          </a:p>
        </p:txBody>
      </p:sp>
    </p:spTree>
    <p:extLst>
      <p:ext uri="{BB962C8B-B14F-4D97-AF65-F5344CB8AC3E}">
        <p14:creationId xmlns:p14="http://schemas.microsoft.com/office/powerpoint/2010/main" val="3794718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E273-E8F0-D185-5976-9FEB09E8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3123"/>
            <a:ext cx="4772025" cy="1868129"/>
          </a:xfrm>
        </p:spPr>
        <p:txBody>
          <a:bodyPr>
            <a:normAutofit/>
          </a:bodyPr>
          <a:lstStyle/>
          <a:p>
            <a:r>
              <a:rPr lang="en-US" dirty="0"/>
              <a:t>10. Which providers have the highest number of claims in the Train Outpatient table?.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1FC8EA7-6631-A6AD-C78F-6D8FA472A1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B8108C-5977-1DF0-2954-988D38E756B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53641"/>
            <a:ext cx="468015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Focuses on providers with the most claims submitted.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to identify major players in the dataset.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highlight providers that may require further investigation. </a:t>
            </a:r>
          </a:p>
        </p:txBody>
      </p:sp>
    </p:spTree>
    <p:extLst>
      <p:ext uri="{BB962C8B-B14F-4D97-AF65-F5344CB8AC3E}">
        <p14:creationId xmlns:p14="http://schemas.microsoft.com/office/powerpoint/2010/main" val="131116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F23B-E69F-1697-112D-00FC0A6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74"/>
            <a:ext cx="4772025" cy="1573161"/>
          </a:xfrm>
        </p:spPr>
        <p:txBody>
          <a:bodyPr>
            <a:normAutofit fontScale="90000"/>
          </a:bodyPr>
          <a:lstStyle/>
          <a:p>
            <a:r>
              <a:rPr lang="en-US" dirty="0"/>
              <a:t>11. What is the total number of claims from each state in the Train Beneficiary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FB8EC9A-B9F0-552D-3F9D-3BE8C1395E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B498D7F-F094-5A31-E535-F560B030D37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8658" y="2809033"/>
            <a:ext cx="46933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Breaks down claims by geographic location.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regional healthcare analysis.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help detect patterns of claims across states. </a:t>
            </a:r>
          </a:p>
        </p:txBody>
      </p:sp>
    </p:spTree>
    <p:extLst>
      <p:ext uri="{BB962C8B-B14F-4D97-AF65-F5344CB8AC3E}">
        <p14:creationId xmlns:p14="http://schemas.microsoft.com/office/powerpoint/2010/main" val="4288377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D5E7-591B-8464-BBB8-280FEB02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658"/>
            <a:ext cx="4772025" cy="1978742"/>
          </a:xfrm>
        </p:spPr>
        <p:txBody>
          <a:bodyPr>
            <a:normAutofit fontScale="90000"/>
          </a:bodyPr>
          <a:lstStyle/>
          <a:p>
            <a:r>
              <a:rPr lang="en-US" dirty="0"/>
              <a:t>12. Which chronic conditions are the most common among beneficiaries in the Train Beneficiary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8C17CC-E430-7375-F988-3E587C4AB2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1838251-AEE4-B642-401C-B1568C0F5B7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3"/>
            <a:ext cx="47720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 the most prevalent chronic conditions.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healthcare trend analysis and resource allocation.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guide prevention and treatment focus areas. </a:t>
            </a:r>
          </a:p>
        </p:txBody>
      </p:sp>
    </p:spTree>
    <p:extLst>
      <p:ext uri="{BB962C8B-B14F-4D97-AF65-F5344CB8AC3E}">
        <p14:creationId xmlns:p14="http://schemas.microsoft.com/office/powerpoint/2010/main" val="264315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BECF-8A20-1C77-C5BC-BBEE53BE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2025" cy="2057400"/>
          </a:xfrm>
        </p:spPr>
        <p:txBody>
          <a:bodyPr>
            <a:normAutofit fontScale="90000"/>
          </a:bodyPr>
          <a:lstStyle/>
          <a:p>
            <a:r>
              <a:rPr lang="en-US" dirty="0"/>
              <a:t>13. For each provider, retrieve the total claim amount and the number of claims in the Train Inpatient table.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50C832-2DE8-93D4-87BF-9C5DEBB8DF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EE6B526-1768-C6D5-EA9D-25E9F906740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4"/>
            <a:ext cx="47720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 a detailed summary of claims per provider.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detecting potential outliers or fraud.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identify patterns of service utilization. </a:t>
            </a:r>
          </a:p>
        </p:txBody>
      </p:sp>
    </p:spTree>
    <p:extLst>
      <p:ext uri="{BB962C8B-B14F-4D97-AF65-F5344CB8AC3E}">
        <p14:creationId xmlns:p14="http://schemas.microsoft.com/office/powerpoint/2010/main" val="274871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1744-7EB1-837C-AC0E-8BCFDCD6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683045" cy="2202425"/>
          </a:xfrm>
        </p:spPr>
        <p:txBody>
          <a:bodyPr>
            <a:normAutofit/>
          </a:bodyPr>
          <a:lstStyle/>
          <a:p>
            <a:r>
              <a:rPr lang="en-US" dirty="0"/>
              <a:t>14. List all claims where the reimbursement amount exceeds the average reimbursement amount across all claims.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5B75DC3-8C0C-8797-D010-30BF7A91B3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02A2E8C-42B9-BEC9-6D68-C6425E87CFB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568716"/>
            <a:ext cx="475881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identify claims with unusually high reimbursement.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flagging potential fraudulent activity.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the basis for further investigation of outlier claims. </a:t>
            </a:r>
          </a:p>
        </p:txBody>
      </p:sp>
    </p:spTree>
    <p:extLst>
      <p:ext uri="{BB962C8B-B14F-4D97-AF65-F5344CB8AC3E}">
        <p14:creationId xmlns:p14="http://schemas.microsoft.com/office/powerpoint/2010/main" val="98520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6279-1E1B-92D3-166C-143C4EE6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0B441-521A-4E8A-ADF1-ECC4D89D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4591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Briefly introduce the project scope: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Overview of healthcare claims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Importance of fraud detection in healthcare.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Mention the dataset used: outpatient, inpatient, and beneficiary tables.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Tools used: SQL for querying and data analysis.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34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ECE7-BF17-E012-AE1F-7DB855DA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4772025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15. Identify the top 10 providers with the highest claim, along with their average reimbursement amount.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1E7B18E-4BD9-7DE1-CBAC-C5F93E4F28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3A38B7B-D448-99C7-636E-2BFFBC23668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8490" y="2670533"/>
            <a:ext cx="468353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Focuses on providers with high claim volumes.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fraud detection and further scrutiny.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help prioritize investigations into high-claim providers. </a:t>
            </a:r>
          </a:p>
        </p:txBody>
      </p:sp>
    </p:spTree>
    <p:extLst>
      <p:ext uri="{BB962C8B-B14F-4D97-AF65-F5344CB8AC3E}">
        <p14:creationId xmlns:p14="http://schemas.microsoft.com/office/powerpoint/2010/main" val="233698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AD74-D95E-607E-9B58-D7B91371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0"/>
            <a:ext cx="5024284" cy="2057400"/>
          </a:xfrm>
        </p:spPr>
        <p:txBody>
          <a:bodyPr>
            <a:normAutofit fontScale="90000"/>
          </a:bodyPr>
          <a:lstStyle/>
          <a:p>
            <a:r>
              <a:rPr lang="en-US" dirty="0"/>
              <a:t>16. Analyze the trend of claims submitted over the years by grouping them by year in the Train Inpatient table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5F9A2D-C04F-33F9-3761-6E45E8C345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402BDF3-26F2-DD93-989C-D79E9113A11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-1588" y="2809033"/>
            <a:ext cx="477361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 claim submission patterns over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identifying peaks or dips in claim activity.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track changes in service usage. </a:t>
            </a:r>
          </a:p>
        </p:txBody>
      </p:sp>
    </p:spTree>
    <p:extLst>
      <p:ext uri="{BB962C8B-B14F-4D97-AF65-F5344CB8AC3E}">
        <p14:creationId xmlns:p14="http://schemas.microsoft.com/office/powerpoint/2010/main" val="305927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1202-68E5-DD75-7E2B-4659D487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772025" cy="2057400"/>
          </a:xfrm>
        </p:spPr>
        <p:txBody>
          <a:bodyPr>
            <a:normAutofit/>
          </a:bodyPr>
          <a:lstStyle/>
          <a:p>
            <a:r>
              <a:rPr lang="en-US" dirty="0"/>
              <a:t>17. Find beneficiaries with specific chronic conditions and the number of claims associated with them.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19442B-2F78-DB50-0DD6-D4235B9993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075033" y="995363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54390D6-CE24-341C-E27E-43ABEA61AB1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3"/>
            <a:ext cx="47720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 health condition data with claim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analyzing the healthcare utilization of specific conditions.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understand which conditions generate the most claims. </a:t>
            </a:r>
          </a:p>
        </p:txBody>
      </p:sp>
    </p:spTree>
    <p:extLst>
      <p:ext uri="{BB962C8B-B14F-4D97-AF65-F5344CB8AC3E}">
        <p14:creationId xmlns:p14="http://schemas.microsoft.com/office/powerpoint/2010/main" val="284191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84F7-CCD9-3256-CD16-E4DB9FCED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316"/>
            <a:ext cx="4772025" cy="1720645"/>
          </a:xfrm>
        </p:spPr>
        <p:txBody>
          <a:bodyPr>
            <a:normAutofit fontScale="90000"/>
          </a:bodyPr>
          <a:lstStyle/>
          <a:p>
            <a:r>
              <a:rPr lang="en-US" dirty="0"/>
              <a:t>18. Calculate the percentage of claims that were denied or resulted in no reimbursement.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04E656-E01E-C3F5-9CE0-C93F232A6C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56DF322-5B02-EBCF-AA6D-A2D2299E09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809033"/>
            <a:ext cx="47720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Focuses on the rate of denied claims.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evaluating claim approval and reimbursement processes.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help identify issues with specific providers or claim types. </a:t>
            </a:r>
          </a:p>
        </p:txBody>
      </p:sp>
    </p:spTree>
    <p:extLst>
      <p:ext uri="{BB962C8B-B14F-4D97-AF65-F5344CB8AC3E}">
        <p14:creationId xmlns:p14="http://schemas.microsoft.com/office/powerpoint/2010/main" val="163067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9620-C4F4-412D-6D11-2DFC3566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72025" cy="2057400"/>
          </a:xfrm>
        </p:spPr>
        <p:txBody>
          <a:bodyPr>
            <a:normAutofit/>
          </a:bodyPr>
          <a:lstStyle/>
          <a:p>
            <a:r>
              <a:rPr lang="en-US" dirty="0"/>
              <a:t>19. List beneficiaries with multiple chronic conditions and the number of claims they have submitted.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D21BA99-8025-2066-9869-3D30A9C2F0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459E3EF-22BE-1D2E-6351-B4D3D35A113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4"/>
            <a:ext cx="47720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Focuses on patients with complex health needs.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analyzing high-need beneficiaries.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guide resource allocation for managing chronic conditions. </a:t>
            </a:r>
          </a:p>
        </p:txBody>
      </p:sp>
    </p:spTree>
    <p:extLst>
      <p:ext uri="{BB962C8B-B14F-4D97-AF65-F5344CB8AC3E}">
        <p14:creationId xmlns:p14="http://schemas.microsoft.com/office/powerpoint/2010/main" val="385903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13F8C-F0C5-AA80-F816-59B16F09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4772025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20. Identify providers with a disproportionately high number of claims flagged as potential fraud.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53F029C-457D-5EA1-B598-EB64914DEA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EE07D1D-33C4-D581-39B2-AD6C7B54ADC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809033"/>
            <a:ext cx="47720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Flags providers with unusual claim behavior.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targeted fraud detection efforts.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help focus on high-risk providers for investigation. </a:t>
            </a:r>
          </a:p>
        </p:txBody>
      </p:sp>
    </p:spTree>
    <p:extLst>
      <p:ext uri="{BB962C8B-B14F-4D97-AF65-F5344CB8AC3E}">
        <p14:creationId xmlns:p14="http://schemas.microsoft.com/office/powerpoint/2010/main" val="60409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ED14-B901-A87F-E501-D89129ED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Insights Gathered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5A0173-689A-08E4-5D3B-3006224A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83326" y="2077691"/>
            <a:ext cx="6494085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Provider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Providers with a disproportionately high number of claims.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Providers submitting more claims than average.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Chronic Conditions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Prevalence of chronic conditions in the beneficiary data.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chronic conditions impact claim submissions.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Reimbursement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 in reimbursement amounts that could indicate fraud.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vs. flagged reimbursement rates.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Percentage of claims flagged as potential fraud.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Rejection rates of claims and trends in claims with $0 reimbursement.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0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7480-9E7A-3766-47CD-11F1EA6C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Challenges Faced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29C915-5D43-6584-542A-B27C9468F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652" y="2308524"/>
            <a:ext cx="12721788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large datasets with multiple tables.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 joins and subqueries.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Interpreting trends from raw data.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accuracy and avoiding false positives in fraud detection. </a:t>
            </a:r>
          </a:p>
        </p:txBody>
      </p:sp>
    </p:spTree>
    <p:extLst>
      <p:ext uri="{BB962C8B-B14F-4D97-AF65-F5344CB8AC3E}">
        <p14:creationId xmlns:p14="http://schemas.microsoft.com/office/powerpoint/2010/main" val="264048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D601-3CA6-06E3-8065-C3575910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081438-6A25-167A-F7BF-530EE3E23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31468"/>
            <a:ext cx="9246442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Suggestions for healthcare providers: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regular audits on high-risk claims.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providers with unusually high reimbursement rates.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analysts: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Continue enhancing fraud detection models.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machine learning models for future fraud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4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C625-394C-74EB-C6AA-8E19ADE1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Data-Driven Decision Making for Fraud Detection</a:t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4A15E7-658A-D748-33AB-A3B9514470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016139"/>
            <a:ext cx="1209367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Provider Risk Assessment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By identifying providers with disproportionately high fraud claim rates,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organizations can take preemptive actions to audit and investigate potential fraudulent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Claim Validation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Insights from rejected or suspicious claims guide the enhancement of claim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validation systems, improving accuracy and reducing false positives.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Resource Allocation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By detecting patterns in fraudulent claims, resources can be allocated more effectively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to high-risk providers and claim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Compliance and Policy Adjustments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Data-driven insights support regulatory compliance and help adjust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healthcare policies to reduce future fraudulent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Cost Reduction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Early detection of fraud reduces financial losses, enabling healthcare providers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insurers to save costs associated with fraudulent reimbursements.</a:t>
            </a:r>
          </a:p>
        </p:txBody>
      </p:sp>
    </p:spTree>
    <p:extLst>
      <p:ext uri="{BB962C8B-B14F-4D97-AF65-F5344CB8AC3E}">
        <p14:creationId xmlns:p14="http://schemas.microsoft.com/office/powerpoint/2010/main" val="331825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0C26-B614-675F-68B1-27238B03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A3CFB-2685-0B61-3560-7C4EAD51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/>
              <a:t>Main Goals </a:t>
            </a:r>
          </a:p>
          <a:p>
            <a:pPr marL="0" indent="0" algn="ctr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providers with fraudulent claims.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reimbursement trends for potential anomalies.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patterns in claim denials and chronic condition prevalence.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Provide insights into the healthcare claims process.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5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4F9C-8B07-2FF1-3307-F07F27B2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5C431F-BCEC-3821-5328-7E7730A664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708633"/>
            <a:ext cx="1211334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tables used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train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inpatient, train outpatient, train beneficiary.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Mention key fields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claim IDs, providers, diagnoses, reimbursement amounts,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	    and chronic conditions.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 High-level summary of data size (number of records, providers, beneficiaries). </a:t>
            </a:r>
          </a:p>
        </p:txBody>
      </p:sp>
    </p:spTree>
    <p:extLst>
      <p:ext uri="{BB962C8B-B14F-4D97-AF65-F5344CB8AC3E}">
        <p14:creationId xmlns:p14="http://schemas.microsoft.com/office/powerpoint/2010/main" val="284724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7689-0BB9-30F8-7A2D-74DC811A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Methodology and Key Queries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F9D58B-68C8-474F-E806-0C2C63ED3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93135"/>
            <a:ext cx="803617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Explain the queries executed to analyze the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queries related to: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Claims count.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Provider analysis.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Chronic conditions.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 detection (with subqueries).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Briefly explain the logic used in complex queries like subquery usage for fraud detection. </a:t>
            </a:r>
          </a:p>
        </p:txBody>
      </p:sp>
    </p:spTree>
    <p:extLst>
      <p:ext uri="{BB962C8B-B14F-4D97-AF65-F5344CB8AC3E}">
        <p14:creationId xmlns:p14="http://schemas.microsoft.com/office/powerpoint/2010/main" val="379052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889F-2D29-5975-3F75-1C9395D3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What is the total number of claims recorded in the Train Outpatient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CA52869-1CBF-21BB-4565-3067279C7F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D963909-8809-CDA2-B82F-EB9AEFEFDB7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8658" y="2547424"/>
            <a:ext cx="499177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Determines the volume of claims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Helps understand the size of the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outpatient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Can be useful for measuring overall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healthcare service utilization. </a:t>
            </a:r>
          </a:p>
        </p:txBody>
      </p:sp>
    </p:spTree>
    <p:extLst>
      <p:ext uri="{BB962C8B-B14F-4D97-AF65-F5344CB8AC3E}">
        <p14:creationId xmlns:p14="http://schemas.microsoft.com/office/powerpoint/2010/main" val="26210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FF93-389A-BF0A-1F26-7ABF3ED1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How many unique providers are there in the Train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0A0A02-3054-266B-161C-02A255AB1C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84A72A4-8D04-430A-4B91-B99D66B44BD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809033"/>
            <a:ext cx="49161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Shows the number of different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healthcare providers in the dataset.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Important for provider-based analysis.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Identifies the breadth of providers involved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in claims submission. </a:t>
            </a:r>
          </a:p>
        </p:txBody>
      </p:sp>
    </p:spTree>
    <p:extLst>
      <p:ext uri="{BB962C8B-B14F-4D97-AF65-F5344CB8AC3E}">
        <p14:creationId xmlns:p14="http://schemas.microsoft.com/office/powerpoint/2010/main" val="227396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9CBE-4239-1AEF-6BF3-500C5131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234991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3. How many claims were made between 2020-01-01 and 2020-12-31 in the Train Inpatient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937AC48-399E-8BDF-25F1-4D67BCB3BF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989DBEC-8BB8-EB88-15F5-1F25BF171B0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0" y="2670534"/>
            <a:ext cx="458953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Focuses on a specific period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claim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Useful for identifying trends 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unusual claim volumes.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Can assist in detecting seasonal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patterns in healthcare claims </a:t>
            </a:r>
          </a:p>
        </p:txBody>
      </p:sp>
    </p:spTree>
    <p:extLst>
      <p:ext uri="{BB962C8B-B14F-4D97-AF65-F5344CB8AC3E}">
        <p14:creationId xmlns:p14="http://schemas.microsoft.com/office/powerpoint/2010/main" val="393255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C9D6-6E74-0414-BA58-373FAA25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What is the average claim amount reimbursed in the Train Outpatient table?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9C1E3C7-BF13-BF5D-C75C-63D27F715D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2DAFEF3-AFE0-8143-A63B-E5860B35ADB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" y="2809033"/>
            <a:ext cx="669587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Gives insight into the typical reimbursement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amounts.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Helpful for financial analysis of claims.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Can be used to assess the cost of outpatient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services. </a:t>
            </a:r>
          </a:p>
        </p:txBody>
      </p:sp>
    </p:spTree>
    <p:extLst>
      <p:ext uri="{BB962C8B-B14F-4D97-AF65-F5344CB8AC3E}">
        <p14:creationId xmlns:p14="http://schemas.microsoft.com/office/powerpoint/2010/main" val="237140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1393</Words>
  <Application>Microsoft Office PowerPoint</Application>
  <PresentationFormat>Widescreen</PresentationFormat>
  <Paragraphs>249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Fraud Detection in Healthcare Claims Using SQL</vt:lpstr>
      <vt:lpstr>Introduction</vt:lpstr>
      <vt:lpstr>Objectives</vt:lpstr>
      <vt:lpstr>Data Overview</vt:lpstr>
      <vt:lpstr>Methodology and Key Queries</vt:lpstr>
      <vt:lpstr>1. What is the total number of claims recorded in the Train Outpatient table?</vt:lpstr>
      <vt:lpstr>2. How many unique providers are there in the Train table?</vt:lpstr>
      <vt:lpstr> 3. How many claims were made between 2020-01-01 and 2020-12-31 in the Train Inpatient table?</vt:lpstr>
      <vt:lpstr>4. What is the average claim amount reimbursed in the Train Outpatient table?</vt:lpstr>
      <vt:lpstr>5. How many beneficiaries are there in the Train Beneficiary table by gender?</vt:lpstr>
      <vt:lpstr>6. How many claims in the Train Outpatient table do not have a diagnosis code?</vt:lpstr>
      <vt:lpstr>7. Find the names of providers who have submitted more than 5 claims in the Train Outpatient table using a subquery.</vt:lpstr>
      <vt:lpstr>8. What is the count of claims for each provider in the Train table?</vt:lpstr>
      <vt:lpstr> 9. Calculate the average reimbursement amount for each provider in the Train Outpatient  and Inpatient table.</vt:lpstr>
      <vt:lpstr>10. Which providers have the highest number of claims in the Train Outpatient table?.</vt:lpstr>
      <vt:lpstr>11. What is the total number of claims from each state in the Train Beneficiary table?</vt:lpstr>
      <vt:lpstr>12. Which chronic conditions are the most common among beneficiaries in the Train Beneficiary table?</vt:lpstr>
      <vt:lpstr>13. For each provider, retrieve the total claim amount and the number of claims in the Train Inpatient table.</vt:lpstr>
      <vt:lpstr>14. List all claims where the reimbursement amount exceeds the average reimbursement amount across all claims.</vt:lpstr>
      <vt:lpstr>15. Identify the top 10 providers with the highest claim, along with their average reimbursement amount.</vt:lpstr>
      <vt:lpstr>16. Analyze the trend of claims submitted over the years by grouping them by year in the Train Inpatient table</vt:lpstr>
      <vt:lpstr>17. Find beneficiaries with specific chronic conditions and the number of claims associated with them.</vt:lpstr>
      <vt:lpstr>18. Calculate the percentage of claims that were denied or resulted in no reimbursement.</vt:lpstr>
      <vt:lpstr>19. List beneficiaries with multiple chronic conditions and the number of claims they have submitted.</vt:lpstr>
      <vt:lpstr>20. Identify providers with a disproportionately high number of claims flagged as potential fraud.</vt:lpstr>
      <vt:lpstr>Insights Gathered</vt:lpstr>
      <vt:lpstr>Challenges Faced</vt:lpstr>
      <vt:lpstr>Recommendations</vt:lpstr>
      <vt:lpstr>Data-Driven Decision Making for Fraud Detection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Kunal Warghade</dc:creator>
  <cp:lastModifiedBy>Kunal Warghade</cp:lastModifiedBy>
  <cp:revision>4</cp:revision>
  <dcterms:created xsi:type="dcterms:W3CDTF">2024-10-02T10:25:25Z</dcterms:created>
  <dcterms:modified xsi:type="dcterms:W3CDTF">2024-10-05T12:35:11Z</dcterms:modified>
</cp:coreProperties>
</file>